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1"/>
  </p:sld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F695957-3C8C-48B6-984A-ED5225BAC185}" type="datetimeFigureOut">
              <a:rPr lang="en-AU" smtClean="0"/>
              <a:t>12/04/2021</a:t>
            </a:fld>
            <a:endParaRPr lang="en-AU"/>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DD662BE-5BA3-4E18-A9DE-6BBD84EF3C0B}" type="slidenum">
              <a:rPr lang="en-AU" smtClean="0"/>
              <a:t>‹#›</a:t>
            </a:fld>
            <a:endParaRPr lang="en-AU"/>
          </a:p>
        </p:txBody>
      </p:sp>
    </p:spTree>
    <p:extLst>
      <p:ext uri="{BB962C8B-B14F-4D97-AF65-F5344CB8AC3E}">
        <p14:creationId xmlns:p14="http://schemas.microsoft.com/office/powerpoint/2010/main" val="6029267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124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31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39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941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904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329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5290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7312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592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356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4/11/2021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942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4/11/2021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788893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Youth Crime and Youth Justice </a:t>
            </a:r>
            <a:r>
              <a:rPr lang="en-AU" dirty="0" smtClean="0"/>
              <a:t>Overview</a:t>
            </a:r>
            <a:br>
              <a:rPr lang="en-AU" dirty="0" smtClean="0"/>
            </a:br>
            <a:r>
              <a:rPr lang="en-AU" dirty="0" smtClean="0"/>
              <a:t>2018 </a:t>
            </a:r>
            <a:r>
              <a:rPr lang="en-AU" dirty="0"/>
              <a:t>Report</a:t>
            </a:r>
          </a:p>
        </p:txBody>
      </p:sp>
      <p:sp>
        <p:nvSpPr>
          <p:cNvPr id="3" name="Subtitle 2"/>
          <p:cNvSpPr>
            <a:spLocks noGrp="1"/>
          </p:cNvSpPr>
          <p:nvPr>
            <p:ph type="subTitle" idx="1"/>
          </p:nvPr>
        </p:nvSpPr>
        <p:spPr/>
        <p:txBody>
          <a:bodyPr/>
          <a:lstStyle/>
          <a:p>
            <a:r>
              <a:rPr lang="en-AU" dirty="0" smtClean="0"/>
              <a:t>Bob Atkinson AO APM</a:t>
            </a:r>
            <a:endParaRPr lang="en-AU" dirty="0"/>
          </a:p>
        </p:txBody>
      </p:sp>
    </p:spTree>
    <p:extLst>
      <p:ext uri="{BB962C8B-B14F-4D97-AF65-F5344CB8AC3E}">
        <p14:creationId xmlns:p14="http://schemas.microsoft.com/office/powerpoint/2010/main" val="2651967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Recommendations – Technology to Reduce Car Theft (UUMV) and Traffic Offending</a:t>
            </a:r>
            <a:endParaRPr lang="en-AU" sz="2800" dirty="0"/>
          </a:p>
        </p:txBody>
      </p:sp>
      <p:pic>
        <p:nvPicPr>
          <p:cNvPr id="5" name="Picture 4"/>
          <p:cNvPicPr>
            <a:picLocks noChangeAspect="1"/>
          </p:cNvPicPr>
          <p:nvPr/>
        </p:nvPicPr>
        <p:blipFill>
          <a:blip r:embed="rId2"/>
          <a:stretch>
            <a:fillRect/>
          </a:stretch>
        </p:blipFill>
        <p:spPr>
          <a:xfrm>
            <a:off x="3568067" y="1123837"/>
            <a:ext cx="8048677" cy="2734240"/>
          </a:xfrm>
          <a:prstGeom prst="rect">
            <a:avLst/>
          </a:prstGeom>
        </p:spPr>
      </p:pic>
    </p:spTree>
    <p:extLst>
      <p:ext uri="{BB962C8B-B14F-4D97-AF65-F5344CB8AC3E}">
        <p14:creationId xmlns:p14="http://schemas.microsoft.com/office/powerpoint/2010/main" val="3631724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Recommendations</a:t>
            </a:r>
            <a:endParaRPr lang="en-AU" sz="2800" dirty="0"/>
          </a:p>
        </p:txBody>
      </p:sp>
      <p:sp>
        <p:nvSpPr>
          <p:cNvPr id="3" name="Content Placeholder 2"/>
          <p:cNvSpPr>
            <a:spLocks noGrp="1"/>
          </p:cNvSpPr>
          <p:nvPr>
            <p:ph idx="1"/>
          </p:nvPr>
        </p:nvSpPr>
        <p:spPr/>
        <p:txBody>
          <a:bodyPr>
            <a:normAutofit/>
          </a:bodyPr>
          <a:lstStyle/>
          <a:p>
            <a:r>
              <a:rPr lang="en-AU" sz="2800" dirty="0" smtClean="0"/>
              <a:t>Role of Key Agency Group and Regional Cross-Agency Coordination (2)</a:t>
            </a:r>
          </a:p>
          <a:p>
            <a:r>
              <a:rPr lang="en-AU" sz="2800" dirty="0" smtClean="0"/>
              <a:t>Measuring Success (3)</a:t>
            </a:r>
          </a:p>
          <a:p>
            <a:r>
              <a:rPr lang="en-AU" sz="2800" dirty="0" smtClean="0"/>
              <a:t>Media (1)</a:t>
            </a:r>
          </a:p>
          <a:p>
            <a:r>
              <a:rPr lang="en-AU" sz="2800" dirty="0" smtClean="0"/>
              <a:t>Research, Evaluation and Knowledge Dissemination (1)</a:t>
            </a:r>
            <a:endParaRPr lang="en-AU" sz="2800" dirty="0"/>
          </a:p>
        </p:txBody>
      </p:sp>
    </p:spTree>
    <p:extLst>
      <p:ext uri="{BB962C8B-B14F-4D97-AF65-F5344CB8AC3E}">
        <p14:creationId xmlns:p14="http://schemas.microsoft.com/office/powerpoint/2010/main" val="1662175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Recommendations – Minimum Age of Criminal Responsibility </a:t>
            </a:r>
            <a:endParaRPr lang="en-AU" sz="2800" dirty="0"/>
          </a:p>
        </p:txBody>
      </p:sp>
      <p:pic>
        <p:nvPicPr>
          <p:cNvPr id="6" name="Picture 5"/>
          <p:cNvPicPr>
            <a:picLocks noChangeAspect="1"/>
          </p:cNvPicPr>
          <p:nvPr/>
        </p:nvPicPr>
        <p:blipFill>
          <a:blip r:embed="rId2"/>
          <a:stretch>
            <a:fillRect/>
          </a:stretch>
        </p:blipFill>
        <p:spPr>
          <a:xfrm>
            <a:off x="5125119" y="613209"/>
            <a:ext cx="4276458" cy="5622438"/>
          </a:xfrm>
          <a:prstGeom prst="rect">
            <a:avLst/>
          </a:prstGeom>
        </p:spPr>
      </p:pic>
    </p:spTree>
    <p:extLst>
      <p:ext uri="{BB962C8B-B14F-4D97-AF65-F5344CB8AC3E}">
        <p14:creationId xmlns:p14="http://schemas.microsoft.com/office/powerpoint/2010/main" val="2741061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Recommendations</a:t>
            </a:r>
            <a:endParaRPr lang="en-AU" sz="2800" dirty="0"/>
          </a:p>
        </p:txBody>
      </p:sp>
      <p:sp>
        <p:nvSpPr>
          <p:cNvPr id="3" name="Content Placeholder 2"/>
          <p:cNvSpPr>
            <a:spLocks noGrp="1"/>
          </p:cNvSpPr>
          <p:nvPr>
            <p:ph idx="1"/>
          </p:nvPr>
        </p:nvSpPr>
        <p:spPr/>
        <p:txBody>
          <a:bodyPr>
            <a:normAutofit/>
          </a:bodyPr>
          <a:lstStyle/>
          <a:p>
            <a:r>
              <a:rPr lang="en-AU" sz="2800" dirty="0" smtClean="0"/>
              <a:t>Aboriginal and Torre Strait Islander Over-representation (5)</a:t>
            </a:r>
            <a:endParaRPr lang="en-AU" sz="2800" dirty="0"/>
          </a:p>
        </p:txBody>
      </p:sp>
    </p:spTree>
    <p:extLst>
      <p:ext uri="{BB962C8B-B14F-4D97-AF65-F5344CB8AC3E}">
        <p14:creationId xmlns:p14="http://schemas.microsoft.com/office/powerpoint/2010/main" val="1125903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Recommendations – A Vision for the Future and a National Agenda 20-20-38</a:t>
            </a:r>
            <a:endParaRPr lang="en-AU" sz="2800" dirty="0"/>
          </a:p>
        </p:txBody>
      </p:sp>
      <p:pic>
        <p:nvPicPr>
          <p:cNvPr id="6" name="Picture 5"/>
          <p:cNvPicPr>
            <a:picLocks noChangeAspect="1"/>
          </p:cNvPicPr>
          <p:nvPr/>
        </p:nvPicPr>
        <p:blipFill>
          <a:blip r:embed="rId2"/>
          <a:stretch>
            <a:fillRect/>
          </a:stretch>
        </p:blipFill>
        <p:spPr>
          <a:xfrm>
            <a:off x="4254120" y="1123837"/>
            <a:ext cx="5945948" cy="4730110"/>
          </a:xfrm>
          <a:prstGeom prst="rect">
            <a:avLst/>
          </a:prstGeom>
        </p:spPr>
      </p:pic>
    </p:spTree>
    <p:extLst>
      <p:ext uri="{BB962C8B-B14F-4D97-AF65-F5344CB8AC3E}">
        <p14:creationId xmlns:p14="http://schemas.microsoft.com/office/powerpoint/2010/main" val="2658581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Technology to Prevent Car </a:t>
            </a:r>
            <a:r>
              <a:rPr lang="en-AU" dirty="0" smtClean="0"/>
              <a:t>Theft - Discussion</a:t>
            </a:r>
            <a:endParaRPr lang="en-AU" dirty="0"/>
          </a:p>
        </p:txBody>
      </p:sp>
    </p:spTree>
    <p:extLst>
      <p:ext uri="{BB962C8B-B14F-4D97-AF65-F5344CB8AC3E}">
        <p14:creationId xmlns:p14="http://schemas.microsoft.com/office/powerpoint/2010/main" val="3942270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2130" y="1191896"/>
            <a:ext cx="9223786" cy="4268746"/>
          </a:xfrm>
          <a:prstGeom prst="rect">
            <a:avLst/>
          </a:prstGeom>
        </p:spPr>
      </p:pic>
      <p:sp>
        <p:nvSpPr>
          <p:cNvPr id="3" name="Title 1"/>
          <p:cNvSpPr txBox="1">
            <a:spLocks/>
          </p:cNvSpPr>
          <p:nvPr/>
        </p:nvSpPr>
        <p:spPr>
          <a:xfrm>
            <a:off x="1262130" y="275033"/>
            <a:ext cx="9223786" cy="729520"/>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AU" dirty="0" smtClean="0">
                <a:solidFill>
                  <a:schemeClr val="tx1"/>
                </a:solidFill>
              </a:rPr>
              <a:t>Tuesday March 30 2021 Courier Mail</a:t>
            </a:r>
            <a:endParaRPr lang="en-AU" dirty="0">
              <a:solidFill>
                <a:schemeClr val="tx1"/>
              </a:solidFill>
            </a:endParaRPr>
          </a:p>
        </p:txBody>
      </p:sp>
    </p:spTree>
    <p:extLst>
      <p:ext uri="{BB962C8B-B14F-4D97-AF65-F5344CB8AC3E}">
        <p14:creationId xmlns:p14="http://schemas.microsoft.com/office/powerpoint/2010/main" val="2741372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1695" y="1519707"/>
            <a:ext cx="10847505" cy="4018207"/>
          </a:xfrm>
          <a:prstGeom prst="rect">
            <a:avLst/>
          </a:prstGeom>
        </p:spPr>
      </p:pic>
      <p:sp>
        <p:nvSpPr>
          <p:cNvPr id="3" name="Title 1"/>
          <p:cNvSpPr txBox="1">
            <a:spLocks/>
          </p:cNvSpPr>
          <p:nvPr/>
        </p:nvSpPr>
        <p:spPr>
          <a:xfrm>
            <a:off x="1262130" y="275033"/>
            <a:ext cx="9223786" cy="729520"/>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AU" dirty="0" smtClean="0">
                <a:solidFill>
                  <a:schemeClr val="tx1"/>
                </a:solidFill>
              </a:rPr>
              <a:t>Sunday April 3 2021 Courier Mail</a:t>
            </a:r>
            <a:endParaRPr lang="en-AU" dirty="0">
              <a:solidFill>
                <a:schemeClr val="tx1"/>
              </a:solidFill>
            </a:endParaRPr>
          </a:p>
        </p:txBody>
      </p:sp>
    </p:spTree>
    <p:extLst>
      <p:ext uri="{BB962C8B-B14F-4D97-AF65-F5344CB8AC3E}">
        <p14:creationId xmlns:p14="http://schemas.microsoft.com/office/powerpoint/2010/main" val="709280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62130" y="275033"/>
            <a:ext cx="9223786" cy="729520"/>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AU" dirty="0" smtClean="0">
                <a:solidFill>
                  <a:schemeClr val="tx1"/>
                </a:solidFill>
              </a:rPr>
              <a:t>Tuesday April 6 2021 Courier Mail</a:t>
            </a:r>
            <a:endParaRPr lang="en-AU" dirty="0">
              <a:solidFill>
                <a:schemeClr val="tx1"/>
              </a:solidFill>
            </a:endParaRPr>
          </a:p>
        </p:txBody>
      </p:sp>
      <p:pic>
        <p:nvPicPr>
          <p:cNvPr id="3" name="Picture 2"/>
          <p:cNvPicPr>
            <a:picLocks noChangeAspect="1"/>
          </p:cNvPicPr>
          <p:nvPr/>
        </p:nvPicPr>
        <p:blipFill>
          <a:blip r:embed="rId2"/>
          <a:stretch>
            <a:fillRect/>
          </a:stretch>
        </p:blipFill>
        <p:spPr>
          <a:xfrm>
            <a:off x="233505" y="1383002"/>
            <a:ext cx="11879193" cy="4348097"/>
          </a:xfrm>
          <a:prstGeom prst="rect">
            <a:avLst/>
          </a:prstGeom>
        </p:spPr>
      </p:pic>
    </p:spTree>
    <p:extLst>
      <p:ext uri="{BB962C8B-B14F-4D97-AF65-F5344CB8AC3E}">
        <p14:creationId xmlns:p14="http://schemas.microsoft.com/office/powerpoint/2010/main" val="2457009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sz="3600" dirty="0" smtClean="0"/>
              <a:t>Report on Youth Justice from Bob Atkinson AO, APM, Special Adviser to Di Farmer MP, Minister for Child Safety, Youth and women and minister for Women and Minister for Prevention of Domestic and Family Violence </a:t>
            </a:r>
            <a:endParaRPr lang="en-AU" sz="3600" dirty="0"/>
          </a:p>
        </p:txBody>
      </p:sp>
      <p:sp>
        <p:nvSpPr>
          <p:cNvPr id="3" name="Subtitle 2"/>
          <p:cNvSpPr>
            <a:spLocks noGrp="1"/>
          </p:cNvSpPr>
          <p:nvPr>
            <p:ph type="subTitle" idx="1"/>
          </p:nvPr>
        </p:nvSpPr>
        <p:spPr/>
        <p:txBody>
          <a:bodyPr>
            <a:normAutofit fontScale="92500" lnSpcReduction="20000"/>
          </a:bodyPr>
          <a:lstStyle/>
          <a:p>
            <a:r>
              <a:rPr lang="en-AU" dirty="0" smtClean="0"/>
              <a:t>See report:</a:t>
            </a:r>
          </a:p>
          <a:p>
            <a:r>
              <a:rPr lang="en-AU" dirty="0" smtClean="0"/>
              <a:t>https</a:t>
            </a:r>
            <a:r>
              <a:rPr lang="en-AU" dirty="0"/>
              <a:t>://www.youthjustice.qld.gov.au/reform/youth-justice-strategy/atkinson-report-youth-justice</a:t>
            </a:r>
          </a:p>
        </p:txBody>
      </p:sp>
    </p:spTree>
    <p:extLst>
      <p:ext uri="{BB962C8B-B14F-4D97-AF65-F5344CB8AC3E}">
        <p14:creationId xmlns:p14="http://schemas.microsoft.com/office/powerpoint/2010/main" val="2383600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069147" y="40807"/>
            <a:ext cx="5242278" cy="6817193"/>
          </a:xfrm>
        </p:spPr>
      </p:pic>
    </p:spTree>
    <p:extLst>
      <p:ext uri="{BB962C8B-B14F-4D97-AF65-F5344CB8AC3E}">
        <p14:creationId xmlns:p14="http://schemas.microsoft.com/office/powerpoint/2010/main" val="2390708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Executive Summary</a:t>
            </a:r>
            <a:endParaRPr lang="en-AU" dirty="0"/>
          </a:p>
        </p:txBody>
      </p:sp>
      <p:sp>
        <p:nvSpPr>
          <p:cNvPr id="4" name="Text Placeholder 3"/>
          <p:cNvSpPr>
            <a:spLocks noGrp="1"/>
          </p:cNvSpPr>
          <p:nvPr>
            <p:ph type="body" sz="half" idx="2"/>
          </p:nvPr>
        </p:nvSpPr>
        <p:spPr/>
        <p:txBody>
          <a:bodyPr/>
          <a:lstStyle/>
          <a:p>
            <a:r>
              <a:rPr lang="en-AU" dirty="0" smtClean="0"/>
              <a:t>Page 6 </a:t>
            </a:r>
            <a:endParaRPr lang="en-AU" dirty="0"/>
          </a:p>
        </p:txBody>
      </p:sp>
      <p:pic>
        <p:nvPicPr>
          <p:cNvPr id="9" name="Picture 8"/>
          <p:cNvPicPr>
            <a:picLocks noChangeAspect="1"/>
          </p:cNvPicPr>
          <p:nvPr/>
        </p:nvPicPr>
        <p:blipFill>
          <a:blip r:embed="rId2"/>
          <a:stretch>
            <a:fillRect/>
          </a:stretch>
        </p:blipFill>
        <p:spPr>
          <a:xfrm>
            <a:off x="3840671" y="631066"/>
            <a:ext cx="6217730" cy="5508820"/>
          </a:xfrm>
          <a:prstGeom prst="rect">
            <a:avLst/>
          </a:prstGeom>
        </p:spPr>
      </p:pic>
    </p:spTree>
    <p:extLst>
      <p:ext uri="{BB962C8B-B14F-4D97-AF65-F5344CB8AC3E}">
        <p14:creationId xmlns:p14="http://schemas.microsoft.com/office/powerpoint/2010/main" val="136951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Damage Dozen</a:t>
            </a:r>
            <a:endParaRPr lang="en-AU" dirty="0"/>
          </a:p>
        </p:txBody>
      </p:sp>
      <p:sp>
        <p:nvSpPr>
          <p:cNvPr id="3" name="Content Placeholder 2"/>
          <p:cNvSpPr>
            <a:spLocks noGrp="1"/>
          </p:cNvSpPr>
          <p:nvPr>
            <p:ph idx="1"/>
          </p:nvPr>
        </p:nvSpPr>
        <p:spPr/>
        <p:txBody>
          <a:bodyPr numCol="2">
            <a:normAutofit fontScale="85000" lnSpcReduction="20000"/>
          </a:bodyPr>
          <a:lstStyle/>
          <a:p>
            <a:pPr marL="457200" indent="-457200">
              <a:buAutoNum type="arabicPeriod"/>
            </a:pPr>
            <a:r>
              <a:rPr lang="en-AU" sz="3700" dirty="0" smtClean="0"/>
              <a:t>Foetal Alcohol Syndrome</a:t>
            </a:r>
          </a:p>
          <a:p>
            <a:pPr marL="457200" indent="-457200">
              <a:buAutoNum type="arabicPeriod"/>
            </a:pPr>
            <a:r>
              <a:rPr lang="en-AU" sz="3700" dirty="0" smtClean="0"/>
              <a:t>Early Development (Vocabulary and Reading)</a:t>
            </a:r>
          </a:p>
          <a:p>
            <a:pPr marL="457200" indent="-457200">
              <a:buAutoNum type="arabicPeriod"/>
            </a:pPr>
            <a:r>
              <a:rPr lang="en-AU" sz="3700" dirty="0" smtClean="0"/>
              <a:t>Domestic Violence</a:t>
            </a:r>
          </a:p>
          <a:p>
            <a:pPr marL="457200" indent="-457200">
              <a:buAutoNum type="arabicPeriod"/>
            </a:pPr>
            <a:r>
              <a:rPr lang="en-AU" sz="3700" dirty="0" smtClean="0"/>
              <a:t>Overcrowding </a:t>
            </a:r>
          </a:p>
          <a:p>
            <a:pPr marL="457200" indent="-457200">
              <a:buAutoNum type="arabicPeriod"/>
            </a:pPr>
            <a:r>
              <a:rPr lang="en-AU" sz="3700" dirty="0" smtClean="0"/>
              <a:t>Homelessness</a:t>
            </a:r>
          </a:p>
          <a:p>
            <a:pPr marL="457200" indent="-457200">
              <a:buAutoNum type="arabicPeriod"/>
            </a:pPr>
            <a:r>
              <a:rPr lang="en-AU" sz="3700" dirty="0" smtClean="0"/>
              <a:t>Poverty</a:t>
            </a:r>
          </a:p>
          <a:p>
            <a:pPr marL="457200" indent="-457200">
              <a:buAutoNum type="arabicPeriod"/>
            </a:pPr>
            <a:r>
              <a:rPr lang="en-AU" sz="3700" dirty="0" smtClean="0"/>
              <a:t>Nutrition – General Health</a:t>
            </a:r>
          </a:p>
          <a:p>
            <a:pPr marL="457200" indent="-457200">
              <a:buAutoNum type="arabicPeriod"/>
            </a:pPr>
            <a:r>
              <a:rPr lang="en-AU" sz="3700" dirty="0" smtClean="0"/>
              <a:t>Poor Role Modelling</a:t>
            </a:r>
          </a:p>
          <a:p>
            <a:pPr marL="457200" indent="-457200">
              <a:buAutoNum type="arabicPeriod"/>
            </a:pPr>
            <a:r>
              <a:rPr lang="en-AU" sz="3700" dirty="0" smtClean="0"/>
              <a:t>Mental Health</a:t>
            </a:r>
          </a:p>
          <a:p>
            <a:pPr marL="457200" indent="-457200">
              <a:buAutoNum type="arabicPeriod"/>
            </a:pPr>
            <a:r>
              <a:rPr lang="en-AU" sz="3700" dirty="0" smtClean="0"/>
              <a:t>Formal Education (Truancy and Relocations)</a:t>
            </a:r>
          </a:p>
          <a:p>
            <a:pPr marL="457200" indent="-457200">
              <a:buAutoNum type="arabicPeriod"/>
            </a:pPr>
            <a:r>
              <a:rPr lang="en-AU" sz="3700" dirty="0" smtClean="0"/>
              <a:t>Alcohol – Drugs</a:t>
            </a:r>
          </a:p>
          <a:p>
            <a:pPr marL="457200" indent="-457200">
              <a:buAutoNum type="arabicPeriod"/>
            </a:pPr>
            <a:r>
              <a:rPr lang="en-AU" sz="3700" dirty="0" smtClean="0"/>
              <a:t>Abuse  - Emotional, Physical, Sexual</a:t>
            </a:r>
          </a:p>
          <a:p>
            <a:pPr marL="457200" indent="-457200">
              <a:buAutoNum type="arabicPeriod"/>
            </a:pPr>
            <a:endParaRPr lang="en-AU" dirty="0" smtClean="0"/>
          </a:p>
          <a:p>
            <a:pPr marL="457200" indent="-457200">
              <a:buAutoNum type="arabicPeriod"/>
            </a:pPr>
            <a:endParaRPr lang="en-AU" dirty="0" smtClean="0"/>
          </a:p>
          <a:p>
            <a:pPr marL="457200" indent="-457200">
              <a:buFont typeface="+mj-lt"/>
              <a:buAutoNum type="arabicPeriod"/>
            </a:pPr>
            <a:endParaRPr lang="en-AU" dirty="0" smtClean="0"/>
          </a:p>
        </p:txBody>
      </p:sp>
    </p:spTree>
    <p:extLst>
      <p:ext uri="{BB962C8B-B14F-4D97-AF65-F5344CB8AC3E}">
        <p14:creationId xmlns:p14="http://schemas.microsoft.com/office/powerpoint/2010/main" val="2269818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Recommendations - Four Pillars</a:t>
            </a:r>
            <a:endParaRPr lang="en-AU" sz="2800" dirty="0"/>
          </a:p>
        </p:txBody>
      </p:sp>
      <p:pic>
        <p:nvPicPr>
          <p:cNvPr id="4" name="Picture 3"/>
          <p:cNvPicPr>
            <a:picLocks noChangeAspect="1"/>
          </p:cNvPicPr>
          <p:nvPr/>
        </p:nvPicPr>
        <p:blipFill>
          <a:blip r:embed="rId2"/>
          <a:stretch>
            <a:fillRect/>
          </a:stretch>
        </p:blipFill>
        <p:spPr>
          <a:xfrm>
            <a:off x="3776595" y="1123836"/>
            <a:ext cx="7668454" cy="4426958"/>
          </a:xfrm>
          <a:prstGeom prst="rect">
            <a:avLst/>
          </a:prstGeom>
        </p:spPr>
      </p:pic>
    </p:spTree>
    <p:extLst>
      <p:ext uri="{BB962C8B-B14F-4D97-AF65-F5344CB8AC3E}">
        <p14:creationId xmlns:p14="http://schemas.microsoft.com/office/powerpoint/2010/main" val="3279141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Recommendations</a:t>
            </a:r>
            <a:endParaRPr lang="en-AU" sz="2800" dirty="0"/>
          </a:p>
        </p:txBody>
      </p:sp>
      <p:sp>
        <p:nvSpPr>
          <p:cNvPr id="3" name="Content Placeholder 2"/>
          <p:cNvSpPr>
            <a:spLocks noGrp="1"/>
          </p:cNvSpPr>
          <p:nvPr>
            <p:ph idx="1"/>
          </p:nvPr>
        </p:nvSpPr>
        <p:spPr/>
        <p:txBody>
          <a:bodyPr>
            <a:normAutofit/>
          </a:bodyPr>
          <a:lstStyle/>
          <a:p>
            <a:r>
              <a:rPr lang="en-AU" sz="2800" dirty="0" smtClean="0"/>
              <a:t>Prevention and Early Intervention (4)</a:t>
            </a:r>
          </a:p>
          <a:p>
            <a:r>
              <a:rPr lang="en-AU" sz="2800" dirty="0" smtClean="0"/>
              <a:t>Education, Vocational Training and Employment (4)</a:t>
            </a:r>
          </a:p>
          <a:p>
            <a:r>
              <a:rPr lang="en-AU" sz="2800" dirty="0" smtClean="0"/>
              <a:t>Health and Wellbeing (2)</a:t>
            </a:r>
          </a:p>
          <a:p>
            <a:r>
              <a:rPr lang="en-AU" sz="2800" dirty="0" smtClean="0"/>
              <a:t>Substance Abuse (2)</a:t>
            </a:r>
          </a:p>
          <a:p>
            <a:r>
              <a:rPr lang="en-AU" sz="2800" dirty="0" smtClean="0"/>
              <a:t>Minor Offending (2)</a:t>
            </a:r>
          </a:p>
          <a:p>
            <a:r>
              <a:rPr lang="en-AU" sz="2800" dirty="0" smtClean="0"/>
              <a:t>Protected Admissions (1)</a:t>
            </a:r>
          </a:p>
          <a:p>
            <a:r>
              <a:rPr lang="en-AU" sz="2800" dirty="0" smtClean="0"/>
              <a:t>Bail (5)</a:t>
            </a:r>
          </a:p>
          <a:p>
            <a:r>
              <a:rPr lang="en-AU" sz="2800" dirty="0" smtClean="0"/>
              <a:t>Remand in Custody (2)</a:t>
            </a:r>
          </a:p>
        </p:txBody>
      </p:sp>
    </p:spTree>
    <p:extLst>
      <p:ext uri="{BB962C8B-B14F-4D97-AF65-F5344CB8AC3E}">
        <p14:creationId xmlns:p14="http://schemas.microsoft.com/office/powerpoint/2010/main" val="2748791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Recommendations</a:t>
            </a:r>
          </a:p>
        </p:txBody>
      </p:sp>
      <p:sp>
        <p:nvSpPr>
          <p:cNvPr id="3" name="Content Placeholder 2"/>
          <p:cNvSpPr>
            <a:spLocks noGrp="1"/>
          </p:cNvSpPr>
          <p:nvPr>
            <p:ph idx="1"/>
          </p:nvPr>
        </p:nvSpPr>
        <p:spPr/>
        <p:txBody>
          <a:bodyPr/>
          <a:lstStyle/>
          <a:p>
            <a:r>
              <a:rPr lang="en-AU" sz="2400" dirty="0"/>
              <a:t>Restorative </a:t>
            </a:r>
            <a:r>
              <a:rPr lang="en-AU" sz="2400" dirty="0" smtClean="0"/>
              <a:t>Justice (3)</a:t>
            </a:r>
            <a:endParaRPr lang="en-AU" sz="2400" dirty="0"/>
          </a:p>
          <a:p>
            <a:r>
              <a:rPr lang="en-AU" sz="2400" dirty="0"/>
              <a:t>Courts and Sentencing </a:t>
            </a:r>
            <a:r>
              <a:rPr lang="en-AU" sz="2400" dirty="0" smtClean="0"/>
              <a:t>Options (3)</a:t>
            </a:r>
          </a:p>
          <a:p>
            <a:r>
              <a:rPr lang="en-AU" sz="2400" dirty="0" smtClean="0"/>
              <a:t>Detention (5)</a:t>
            </a:r>
          </a:p>
          <a:p>
            <a:r>
              <a:rPr lang="en-AU" sz="2400" dirty="0" smtClean="0"/>
              <a:t>Electronic Monitoring Devices (1)</a:t>
            </a:r>
          </a:p>
          <a:p>
            <a:r>
              <a:rPr lang="en-AU" sz="2400" dirty="0" smtClean="0"/>
              <a:t>BYDC and CYDC Human Resource Management (1)</a:t>
            </a:r>
          </a:p>
          <a:p>
            <a:r>
              <a:rPr lang="en-AU" sz="2400" dirty="0" smtClean="0"/>
              <a:t>Stand-alone Specialist </a:t>
            </a:r>
            <a:r>
              <a:rPr lang="en-AU" sz="2400" dirty="0" err="1" smtClean="0"/>
              <a:t>Childrens</a:t>
            </a:r>
            <a:r>
              <a:rPr lang="en-AU" sz="2400" dirty="0" smtClean="0"/>
              <a:t> Court (4)</a:t>
            </a:r>
          </a:p>
          <a:p>
            <a:r>
              <a:rPr lang="en-AU" sz="2400" dirty="0" smtClean="0"/>
              <a:t>Stand-alone Child Legislation (2)</a:t>
            </a:r>
          </a:p>
          <a:p>
            <a:r>
              <a:rPr lang="en-AU" sz="2400" dirty="0" smtClean="0"/>
              <a:t>Legal Representation in the Children’s Criminal Jurisdiction (2)</a:t>
            </a:r>
            <a:endParaRPr lang="en-AU" sz="2400" dirty="0"/>
          </a:p>
          <a:p>
            <a:endParaRPr lang="en-AU" dirty="0"/>
          </a:p>
        </p:txBody>
      </p:sp>
    </p:spTree>
    <p:extLst>
      <p:ext uri="{BB962C8B-B14F-4D97-AF65-F5344CB8AC3E}">
        <p14:creationId xmlns:p14="http://schemas.microsoft.com/office/powerpoint/2010/main" val="1851045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Recommendations – Multi-agency Coordinated Approaches</a:t>
            </a:r>
            <a:endParaRPr lang="en-AU" sz="2800" dirty="0"/>
          </a:p>
        </p:txBody>
      </p:sp>
      <p:pic>
        <p:nvPicPr>
          <p:cNvPr id="5" name="Picture 4"/>
          <p:cNvPicPr>
            <a:picLocks noChangeAspect="1"/>
          </p:cNvPicPr>
          <p:nvPr/>
        </p:nvPicPr>
        <p:blipFill>
          <a:blip r:embed="rId2"/>
          <a:stretch>
            <a:fillRect/>
          </a:stretch>
        </p:blipFill>
        <p:spPr>
          <a:xfrm>
            <a:off x="3471705" y="1123837"/>
            <a:ext cx="8078256" cy="3216343"/>
          </a:xfrm>
          <a:prstGeom prst="rect">
            <a:avLst/>
          </a:prstGeom>
        </p:spPr>
      </p:pic>
    </p:spTree>
    <p:extLst>
      <p:ext uri="{BB962C8B-B14F-4D97-AF65-F5344CB8AC3E}">
        <p14:creationId xmlns:p14="http://schemas.microsoft.com/office/powerpoint/2010/main" val="309046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Recommendations</a:t>
            </a:r>
          </a:p>
        </p:txBody>
      </p:sp>
      <p:sp>
        <p:nvSpPr>
          <p:cNvPr id="3" name="Content Placeholder 2"/>
          <p:cNvSpPr>
            <a:spLocks noGrp="1"/>
          </p:cNvSpPr>
          <p:nvPr>
            <p:ph idx="1"/>
          </p:nvPr>
        </p:nvSpPr>
        <p:spPr/>
        <p:txBody>
          <a:bodyPr>
            <a:normAutofit/>
          </a:bodyPr>
          <a:lstStyle/>
          <a:p>
            <a:r>
              <a:rPr lang="en-AU" sz="2800" dirty="0" smtClean="0"/>
              <a:t>Place Based Approaches (1)</a:t>
            </a:r>
          </a:p>
          <a:p>
            <a:r>
              <a:rPr lang="en-AU" sz="2800" dirty="0" smtClean="0"/>
              <a:t>Information Sharing (1)</a:t>
            </a:r>
          </a:p>
          <a:p>
            <a:r>
              <a:rPr lang="en-AU" sz="2800" dirty="0" smtClean="0"/>
              <a:t>Non-Government Services and Programs (1)</a:t>
            </a:r>
          </a:p>
          <a:p>
            <a:r>
              <a:rPr lang="en-AU" sz="2800" dirty="0" smtClean="0"/>
              <a:t>After-Hours Services (5)</a:t>
            </a:r>
          </a:p>
          <a:p>
            <a:r>
              <a:rPr lang="en-AU" sz="2800" dirty="0" smtClean="0"/>
              <a:t>Community Champions (1)</a:t>
            </a:r>
          </a:p>
          <a:p>
            <a:r>
              <a:rPr lang="en-AU" sz="2800" dirty="0" smtClean="0"/>
              <a:t>Drivers Licenses and Support Programs (1)</a:t>
            </a:r>
            <a:endParaRPr lang="en-AU" sz="2800" dirty="0"/>
          </a:p>
        </p:txBody>
      </p:sp>
    </p:spTree>
    <p:extLst>
      <p:ext uri="{BB962C8B-B14F-4D97-AF65-F5344CB8AC3E}">
        <p14:creationId xmlns:p14="http://schemas.microsoft.com/office/powerpoint/2010/main" val="4234961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3082</TotalTime>
  <Words>349</Words>
  <Application>Microsoft Office PowerPoint</Application>
  <PresentationFormat>Widescreen</PresentationFormat>
  <Paragraphs>62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Corbel</vt:lpstr>
      <vt:lpstr>Wingdings 2</vt:lpstr>
      <vt:lpstr>Frame</vt:lpstr>
      <vt:lpstr>Youth Crime and Youth Justice Overview 2018 Report</vt:lpstr>
      <vt:lpstr>PowerPoint Presentation</vt:lpstr>
      <vt:lpstr>Executive Summary</vt:lpstr>
      <vt:lpstr>Damage Dozen</vt:lpstr>
      <vt:lpstr>Recommendations - Four Pillars</vt:lpstr>
      <vt:lpstr>Recommendations</vt:lpstr>
      <vt:lpstr>Recommendations</vt:lpstr>
      <vt:lpstr>Recommendations – Multi-agency Coordinated Approaches</vt:lpstr>
      <vt:lpstr>Recommendations</vt:lpstr>
      <vt:lpstr>Recommendations – Technology to Reduce Car Theft (UUMV) and Traffic Offending</vt:lpstr>
      <vt:lpstr>Recommendations</vt:lpstr>
      <vt:lpstr>Recommendations – Minimum Age of Criminal Responsibility </vt:lpstr>
      <vt:lpstr>Recommendations</vt:lpstr>
      <vt:lpstr>Recommendations – A Vision for the Future and a National Agenda 20-20-38</vt:lpstr>
      <vt:lpstr>Technology to Prevent Car Theft - Discussion</vt:lpstr>
      <vt:lpstr>PowerPoint Presentation</vt:lpstr>
      <vt:lpstr>PowerPoint Presentation</vt:lpstr>
      <vt:lpstr>PowerPoint Presentation</vt:lpstr>
      <vt:lpstr>Report on Youth Justice from Bob Atkinson AO, APM, Special Adviser to Di Farmer MP, Minister for Child Safety, Youth and women and minister for Women and Minister for Prevention of Domestic and Family Violence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Crime and Youth Justice Overview 2018 Report</dc:title>
  <dc:creator>Luke Moore</dc:creator>
  <cp:lastModifiedBy>Luke Moore</cp:lastModifiedBy>
  <cp:revision>17</cp:revision>
  <cp:lastPrinted>2021-04-11T22:46:48Z</cp:lastPrinted>
  <dcterms:created xsi:type="dcterms:W3CDTF">2021-04-08T01:15:41Z</dcterms:created>
  <dcterms:modified xsi:type="dcterms:W3CDTF">2021-04-11T22:48:40Z</dcterms:modified>
</cp:coreProperties>
</file>